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13716000" cx="2438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320">
          <p15:clr>
            <a:srgbClr val="000000"/>
          </p15:clr>
        </p15:guide>
        <p15:guide id="2" pos="76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7" roundtripDataSignature="AMtx7mj7O7+GQOTujRV0r9skxXxbn+iV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320" orient="horz"/>
        <p:guide pos="76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26669a4816_1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it-IT"/>
              <a:t>	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226669a4816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7840663" y="-2513012"/>
            <a:ext cx="8702675" cy="210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olo e testo vertical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14266863" y="3913188"/>
            <a:ext cx="11623675" cy="525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3675063" y="-1268412"/>
            <a:ext cx="11623675" cy="15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3048000" y="2244725"/>
            <a:ext cx="18288000" cy="477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3048000" y="7204075"/>
            <a:ext cx="18288000" cy="3311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4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1663700" y="3419475"/>
            <a:ext cx="21031200" cy="5705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1663700" y="9178925"/>
            <a:ext cx="21031200" cy="300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6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e contenut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1676400" y="3651250"/>
            <a:ext cx="10439400" cy="870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2" type="body"/>
          </p:nvPr>
        </p:nvSpPr>
        <p:spPr>
          <a:xfrm>
            <a:off x="12268200" y="3651250"/>
            <a:ext cx="10439400" cy="870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1679575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1679575" y="3362325"/>
            <a:ext cx="10315575" cy="1647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8"/>
          <p:cNvSpPr txBox="1"/>
          <p:nvPr>
            <p:ph idx="2" type="body"/>
          </p:nvPr>
        </p:nvSpPr>
        <p:spPr>
          <a:xfrm>
            <a:off x="1679575" y="5010150"/>
            <a:ext cx="10315575" cy="7369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3" type="body"/>
          </p:nvPr>
        </p:nvSpPr>
        <p:spPr>
          <a:xfrm>
            <a:off x="12344400" y="3362325"/>
            <a:ext cx="10366375" cy="1647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8"/>
          <p:cNvSpPr txBox="1"/>
          <p:nvPr>
            <p:ph idx="4" type="body"/>
          </p:nvPr>
        </p:nvSpPr>
        <p:spPr>
          <a:xfrm>
            <a:off x="12344400" y="5010150"/>
            <a:ext cx="10366375" cy="7369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10366375" y="1974850"/>
            <a:ext cx="12344400" cy="9747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1679575" y="914400"/>
            <a:ext cx="7864475" cy="3200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0366375" y="1974850"/>
            <a:ext cx="12344400" cy="974725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1679575" y="4114800"/>
            <a:ext cx="7864475" cy="7623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26669a4816_1_0"/>
          <p:cNvSpPr txBox="1"/>
          <p:nvPr/>
        </p:nvSpPr>
        <p:spPr>
          <a:xfrm>
            <a:off x="1782428" y="720797"/>
            <a:ext cx="14009400" cy="13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0"/>
              <a:buFont typeface="Arial"/>
              <a:buNone/>
            </a:pPr>
            <a:r>
              <a:rPr i="1" lang="it-IT" sz="9000">
                <a:solidFill>
                  <a:srgbClr val="233D93"/>
                </a:solidFill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Asmuo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age" id="85" name="Google Shape;85;g226669a4816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2337" y="2449579"/>
            <a:ext cx="4027881" cy="401359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226669a4816_1_0"/>
          <p:cNvSpPr txBox="1"/>
          <p:nvPr/>
        </p:nvSpPr>
        <p:spPr>
          <a:xfrm>
            <a:off x="6261475" y="2593979"/>
            <a:ext cx="4530900" cy="4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6634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066"/>
              <a:buFont typeface="Arial"/>
              <a:buNone/>
            </a:pPr>
            <a:r>
              <a:rPr i="1" lang="it-IT" sz="3066">
                <a:solidFill>
                  <a:srgbClr val="233D93"/>
                </a:solidFill>
              </a:rPr>
              <a:t>Vardas</a:t>
            </a:r>
            <a:r>
              <a:rPr b="0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1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Ni</a:t>
            </a:r>
            <a:r>
              <a:rPr b="1" i="1" lang="it-IT" sz="3066">
                <a:solidFill>
                  <a:srgbClr val="233D93"/>
                </a:solidFill>
              </a:rPr>
              <a:t>koletė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6634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066"/>
              <a:buFont typeface="Arial"/>
              <a:buNone/>
            </a:pPr>
            <a:r>
              <a:rPr i="1" lang="it-IT" sz="3066">
                <a:solidFill>
                  <a:srgbClr val="233D93"/>
                </a:solidFill>
              </a:rPr>
              <a:t>Amžius</a:t>
            </a:r>
            <a:r>
              <a:rPr b="0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1" i="1" lang="it-IT" sz="3066" u="none" cap="none" strike="noStrike">
                <a:solidFill>
                  <a:srgbClr val="233D93"/>
                </a:solidFill>
              </a:rPr>
              <a:t>28</a:t>
            </a:r>
            <a:r>
              <a:rPr b="0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6634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066"/>
              <a:buFont typeface="Arial"/>
              <a:buNone/>
            </a:pPr>
            <a:r>
              <a:rPr i="1" lang="it-IT" sz="3066">
                <a:solidFill>
                  <a:srgbClr val="233D93"/>
                </a:solidFill>
              </a:rPr>
              <a:t>Pareigos</a:t>
            </a:r>
            <a:r>
              <a:rPr b="0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b="1" i="1" lang="it-IT" sz="3066">
                <a:solidFill>
                  <a:srgbClr val="233D93"/>
                </a:solidFill>
              </a:rPr>
              <a:t> grafikos dizainerė ir laisvai samdoma menininkė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6634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066"/>
              <a:buFont typeface="Arial"/>
              <a:buNone/>
            </a:pPr>
            <a:r>
              <a:rPr i="1" lang="it-IT" sz="3066">
                <a:solidFill>
                  <a:srgbClr val="233D93"/>
                </a:solidFill>
              </a:rPr>
              <a:t>Gyvenamoji vieta</a:t>
            </a:r>
            <a:r>
              <a:rPr b="0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1" i="1" lang="it-IT" sz="3066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r>
              <a:rPr b="1" i="1" lang="it-IT" sz="3066">
                <a:solidFill>
                  <a:srgbClr val="233D93"/>
                </a:solidFill>
              </a:rPr>
              <a:t>a</a:t>
            </a:r>
            <a:endParaRPr b="1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226669a4816_1_0"/>
          <p:cNvSpPr txBox="1"/>
          <p:nvPr/>
        </p:nvSpPr>
        <p:spPr>
          <a:xfrm>
            <a:off x="12553520" y="5237075"/>
            <a:ext cx="107511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100"/>
              <a:buFont typeface="Arial"/>
              <a:buNone/>
            </a:pPr>
            <a:r>
              <a:rPr b="1" i="1" lang="it-IT" sz="3100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Ką ji galvoja ir jaučia?</a:t>
            </a:r>
            <a:endParaRPr b="0" i="1" sz="1400" u="none" cap="none" strike="noStrike">
              <a:solidFill>
                <a:srgbClr val="233D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226669a4816_1_0"/>
          <p:cNvSpPr txBox="1"/>
          <p:nvPr/>
        </p:nvSpPr>
        <p:spPr>
          <a:xfrm>
            <a:off x="12609596" y="5878579"/>
            <a:ext cx="106032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A0DC"/>
              </a:buClr>
              <a:buSzPts val="2200"/>
              <a:buFont typeface="Arial"/>
              <a:buNone/>
            </a:pPr>
            <a:r>
              <a:rPr i="1" lang="it-IT" sz="2200">
                <a:solidFill>
                  <a:srgbClr val="16A0DC"/>
                </a:solidFill>
              </a:rPr>
              <a:t>(</a:t>
            </a:r>
            <a:r>
              <a:rPr i="1" lang="it-IT" sz="2200">
                <a:solidFill>
                  <a:srgbClr val="16A0DC"/>
                </a:solidFill>
              </a:rPr>
              <a:t>Kas iš tiesų svarbu Nikoletei? Kas jai rūpi?)</a:t>
            </a:r>
            <a:endParaRPr i="1" sz="2200">
              <a:solidFill>
                <a:srgbClr val="16A0DC"/>
              </a:solidFill>
            </a:endParaRPr>
          </a:p>
        </p:txBody>
      </p:sp>
      <p:sp>
        <p:nvSpPr>
          <p:cNvPr id="89" name="Google Shape;89;g226669a4816_1_0"/>
          <p:cNvSpPr txBox="1"/>
          <p:nvPr/>
        </p:nvSpPr>
        <p:spPr>
          <a:xfrm>
            <a:off x="12609601" y="6440725"/>
            <a:ext cx="10751100" cy="13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-228598" lvl="0" marL="228598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 nežino, ar </a:t>
            </a:r>
            <a:r>
              <a:rPr i="1" lang="it-IT" sz="2300">
                <a:solidFill>
                  <a:schemeClr val="dk1"/>
                </a:solidFill>
              </a:rPr>
              <a:t>gali rasti 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būd</a:t>
            </a:r>
            <a:r>
              <a:rPr i="1" lang="it-IT" sz="2300">
                <a:solidFill>
                  <a:schemeClr val="dk1"/>
                </a:solidFill>
              </a:rPr>
              <a:t>ą kaip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suderinti savo dvi dideles aistras: dizainą ir keliones.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598" lvl="0" marL="228598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 baiminasi, kad jos darbai nėra </a:t>
            </a:r>
            <a:r>
              <a:rPr i="1" lang="it-IT" sz="2300">
                <a:solidFill>
                  <a:schemeClr val="dk1"/>
                </a:solidFill>
              </a:rPr>
              <a:t>šiuolaikiški 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 madingi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226669a4816_1_0"/>
          <p:cNvSpPr txBox="1"/>
          <p:nvPr/>
        </p:nvSpPr>
        <p:spPr>
          <a:xfrm>
            <a:off x="12670825" y="3545550"/>
            <a:ext cx="9874800" cy="16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-228598" lvl="0" marL="228598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Išvyk</a:t>
            </a:r>
            <a:r>
              <a:rPr i="1" lang="it-IT" sz="2300">
                <a:solidFill>
                  <a:schemeClr val="dk1"/>
                </a:solidFill>
              </a:rPr>
              <a:t>ti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gyventi į užsienį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598" lvl="0" marL="228598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i="1" lang="it-IT" sz="2300">
                <a:solidFill>
                  <a:schemeClr val="dk1"/>
                </a:solidFill>
              </a:rPr>
              <a:t>Naudotis platesnėmis galimybėmis ir iššūkiai sau</a:t>
            </a:r>
            <a:endParaRPr i="1" sz="2300">
              <a:solidFill>
                <a:schemeClr val="dk1"/>
              </a:solidFill>
            </a:endParaRPr>
          </a:p>
          <a:p>
            <a:pPr indent="0" lvl="0" marL="457200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i="1" sz="2300">
              <a:solidFill>
                <a:schemeClr val="dk1"/>
              </a:solidFill>
            </a:endParaRPr>
          </a:p>
        </p:txBody>
      </p:sp>
      <p:cxnSp>
        <p:nvCxnSpPr>
          <p:cNvPr id="91" name="Google Shape;91;g226669a4816_1_0"/>
          <p:cNvCxnSpPr/>
          <p:nvPr/>
        </p:nvCxnSpPr>
        <p:spPr>
          <a:xfrm>
            <a:off x="12609596" y="5830792"/>
            <a:ext cx="9874800" cy="0"/>
          </a:xfrm>
          <a:prstGeom prst="straightConnector1">
            <a:avLst/>
          </a:prstGeom>
          <a:noFill/>
          <a:ln cap="flat" cmpd="sng" w="25400">
            <a:solidFill>
              <a:srgbClr val="16A0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" name="Google Shape;92;g226669a4816_1_0"/>
          <p:cNvSpPr txBox="1"/>
          <p:nvPr/>
        </p:nvSpPr>
        <p:spPr>
          <a:xfrm>
            <a:off x="12553523" y="8552000"/>
            <a:ext cx="84459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100"/>
              <a:buFont typeface="Arial"/>
              <a:buNone/>
            </a:pPr>
            <a:r>
              <a:rPr b="1" i="1" lang="it-IT" sz="3100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Kokia jos vizija?</a:t>
            </a:r>
            <a:endParaRPr b="0" i="1" sz="1400" u="none" cap="none" strike="noStrike">
              <a:solidFill>
                <a:srgbClr val="233D9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226669a4816_1_0"/>
          <p:cNvSpPr txBox="1"/>
          <p:nvPr/>
        </p:nvSpPr>
        <p:spPr>
          <a:xfrm>
            <a:off x="12670828" y="9532966"/>
            <a:ext cx="8756100" cy="17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-228598" lvl="0" marL="228598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i="1" lang="it-IT" sz="2300">
                <a:solidFill>
                  <a:schemeClr val="dk1"/>
                </a:solidFill>
              </a:rPr>
              <a:t>J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mato, kad grafiniai dizaineriai socialinėje žiniasklaidoje kuria puikius dalykus: </a:t>
            </a:r>
            <a:r>
              <a:rPr i="1" lang="it-IT" sz="2300">
                <a:solidFill>
                  <a:schemeClr val="dk1"/>
                </a:solidFill>
              </a:rPr>
              <a:t>„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Kaip ir aš galiu tai padaryti?</a:t>
            </a:r>
            <a:r>
              <a:rPr i="1" lang="it-IT" sz="2300">
                <a:solidFill>
                  <a:schemeClr val="dk1"/>
                </a:solidFill>
              </a:rPr>
              <a:t>“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598" lvl="0" marL="228598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 mato daugybę darbo skelbimų, kuriuose reikalaujama labai </a:t>
            </a:r>
            <a:r>
              <a:rPr i="1" lang="it-IT" sz="2300">
                <a:solidFill>
                  <a:schemeClr val="dk1"/>
                </a:solidFill>
              </a:rPr>
              <a:t>profesionalių </a:t>
            </a: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grafikos darbų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g226669a4816_1_0"/>
          <p:cNvCxnSpPr/>
          <p:nvPr/>
        </p:nvCxnSpPr>
        <p:spPr>
          <a:xfrm>
            <a:off x="12609596" y="9145709"/>
            <a:ext cx="9874800" cy="0"/>
          </a:xfrm>
          <a:prstGeom prst="straightConnector1">
            <a:avLst/>
          </a:prstGeom>
          <a:noFill/>
          <a:ln cap="flat" cmpd="sng" w="25400">
            <a:solidFill>
              <a:srgbClr val="16A0D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5" name="Google Shape;95;g226669a4816_1_0"/>
          <p:cNvCxnSpPr/>
          <p:nvPr/>
        </p:nvCxnSpPr>
        <p:spPr>
          <a:xfrm>
            <a:off x="6785492" y="8494055"/>
            <a:ext cx="0" cy="3971700"/>
          </a:xfrm>
          <a:prstGeom prst="straightConnector1">
            <a:avLst/>
          </a:prstGeom>
          <a:noFill/>
          <a:ln cap="flat" cmpd="sng" w="50800">
            <a:solidFill>
              <a:srgbClr val="16A0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6" name="Google Shape;96;g226669a4816_1_0"/>
          <p:cNvSpPr txBox="1"/>
          <p:nvPr/>
        </p:nvSpPr>
        <p:spPr>
          <a:xfrm>
            <a:off x="1656875" y="7917000"/>
            <a:ext cx="5133300" cy="120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-228600" lvl="0" marL="3175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B1E25"/>
              </a:buClr>
              <a:buSzPts val="1950"/>
              <a:buFont typeface="Roboto"/>
              <a:buNone/>
            </a:pPr>
            <a:r>
              <a:rPr b="1" i="1" lang="it-IT" sz="3100">
                <a:solidFill>
                  <a:srgbClr val="233D93"/>
                </a:solidFill>
              </a:rPr>
              <a:t>Nepasitenkinimas / problemos</a:t>
            </a:r>
            <a:r>
              <a:rPr b="1" i="1" lang="it-IT" sz="3100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226669a4816_1_0"/>
          <p:cNvSpPr txBox="1"/>
          <p:nvPr/>
        </p:nvSpPr>
        <p:spPr>
          <a:xfrm>
            <a:off x="7268675" y="8152319"/>
            <a:ext cx="4751400" cy="87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100"/>
              <a:buFont typeface="Arial"/>
              <a:buNone/>
            </a:pPr>
            <a:r>
              <a:rPr b="1" i="1" lang="it-IT" sz="3100">
                <a:solidFill>
                  <a:srgbClr val="233D93"/>
                </a:solidFill>
              </a:rPr>
              <a:t>T</a:t>
            </a:r>
            <a:r>
              <a:rPr b="1" i="1" lang="it-IT" sz="3100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iksla</a:t>
            </a:r>
            <a:r>
              <a:rPr b="1" i="1" lang="it-IT" sz="3100">
                <a:solidFill>
                  <a:srgbClr val="233D93"/>
                </a:solidFill>
              </a:rPr>
              <a:t>i / Lūkesčiai</a:t>
            </a:r>
            <a:endParaRPr b="0" i="1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226669a4816_1_0"/>
          <p:cNvSpPr txBox="1"/>
          <p:nvPr/>
        </p:nvSpPr>
        <p:spPr>
          <a:xfrm>
            <a:off x="7268674" y="9515569"/>
            <a:ext cx="4071600" cy="22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-228598" lvl="0" marL="228598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 nori suderinti aistrą keliauti su darbu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598" lvl="0" marL="228598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</a:pPr>
            <a:r>
              <a:rPr b="0" i="1" lang="it-IT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Ieško paprastesnio būdo telefoniniams skambučiams ir ryšiams su klientais palaikyti</a:t>
            </a:r>
            <a:endParaRPr b="0" i="1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226669a4816_1_0"/>
          <p:cNvSpPr txBox="1"/>
          <p:nvPr/>
        </p:nvSpPr>
        <p:spPr>
          <a:xfrm>
            <a:off x="2106052" y="9515575"/>
            <a:ext cx="4155300" cy="220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-228598" lvl="0" marL="228598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b="0" i="1" lang="it-IT" sz="2300" u="none" cap="none" strike="noStrike">
                <a:latin typeface="Arial"/>
                <a:ea typeface="Arial"/>
                <a:cs typeface="Arial"/>
                <a:sym typeface="Arial"/>
              </a:rPr>
              <a:t>Trūksta galimybių atlikti apmokamas užduotis</a:t>
            </a:r>
            <a:endParaRPr b="0" i="1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228598" lvl="0" marL="228598" marR="0" rtl="0" algn="l">
              <a:lnSpc>
                <a:spcPct val="120000"/>
              </a:lnSpc>
              <a:spcBef>
                <a:spcPts val="1100"/>
              </a:spcBef>
              <a:spcAft>
                <a:spcPts val="0"/>
              </a:spcAft>
              <a:buSzPts val="2300"/>
              <a:buFont typeface="Arial"/>
              <a:buChar char="•"/>
            </a:pPr>
            <a:r>
              <a:rPr i="1" lang="it-IT" sz="2300"/>
              <a:t>Nėra </a:t>
            </a:r>
            <a:r>
              <a:rPr b="0" i="1" lang="it-IT" sz="2300" u="none" cap="none" strike="noStrike">
                <a:latin typeface="Arial"/>
                <a:ea typeface="Arial"/>
                <a:cs typeface="Arial"/>
                <a:sym typeface="Arial"/>
              </a:rPr>
              <a:t>platformos, kur</a:t>
            </a:r>
            <a:r>
              <a:rPr i="1" lang="it-IT" sz="2300"/>
              <a:t>ioje būtų galima</a:t>
            </a:r>
            <a:r>
              <a:rPr b="0" i="1" lang="it-IT" sz="2300" u="none" cap="none" strike="noStrike">
                <a:latin typeface="Arial"/>
                <a:ea typeface="Arial"/>
                <a:cs typeface="Arial"/>
                <a:sym typeface="Arial"/>
              </a:rPr>
              <a:t> atsiskleisti  savo kūrybiškumą ir suteikti kūrybai matomumo</a:t>
            </a:r>
            <a:endParaRPr b="0" i="1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" name="Google Shape;100;g226669a4816_1_0"/>
          <p:cNvCxnSpPr/>
          <p:nvPr/>
        </p:nvCxnSpPr>
        <p:spPr>
          <a:xfrm>
            <a:off x="1953643" y="9118199"/>
            <a:ext cx="9234300" cy="0"/>
          </a:xfrm>
          <a:prstGeom prst="straightConnector1">
            <a:avLst/>
          </a:prstGeom>
          <a:noFill/>
          <a:ln cap="flat" cmpd="sng" w="25400">
            <a:solidFill>
              <a:srgbClr val="16A0DC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1" name="Google Shape;101;g226669a4816_1_0"/>
          <p:cNvSpPr txBox="1"/>
          <p:nvPr/>
        </p:nvSpPr>
        <p:spPr>
          <a:xfrm>
            <a:off x="12553532" y="2261358"/>
            <a:ext cx="6276000" cy="54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33D93"/>
              </a:buClr>
              <a:buSzPts val="3100"/>
              <a:buFont typeface="Arial"/>
              <a:buNone/>
            </a:pPr>
            <a:r>
              <a:rPr b="1" i="1" lang="it-IT" sz="3100">
                <a:solidFill>
                  <a:srgbClr val="233D93"/>
                </a:solidFill>
              </a:rPr>
              <a:t>Ką ji girdi</a:t>
            </a:r>
            <a:r>
              <a:rPr b="1" i="1" lang="it-IT" sz="3100" u="none" cap="none" strike="noStrike">
                <a:solidFill>
                  <a:srgbClr val="233D93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g226669a4816_1_0"/>
          <p:cNvSpPr txBox="1"/>
          <p:nvPr/>
        </p:nvSpPr>
        <p:spPr>
          <a:xfrm>
            <a:off x="12609600" y="2890147"/>
            <a:ext cx="106032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A0DC"/>
              </a:buClr>
              <a:buSzPts val="2200"/>
              <a:buFont typeface="Arial"/>
              <a:buNone/>
            </a:pPr>
            <a:r>
              <a:rPr b="0" i="1" lang="it-IT" sz="2200" u="none" cap="none" strike="noStrike">
                <a:solidFill>
                  <a:srgbClr val="16A0DC"/>
                </a:solidFill>
                <a:latin typeface="Arial"/>
                <a:ea typeface="Arial"/>
                <a:cs typeface="Arial"/>
                <a:sym typeface="Arial"/>
              </a:rPr>
              <a:t>(Ką sako aplinkiniai: draugai, šeima ir </a:t>
            </a:r>
            <a:r>
              <a:rPr i="1" lang="it-IT" sz="2200">
                <a:solidFill>
                  <a:srgbClr val="16A0DC"/>
                </a:solidFill>
              </a:rPr>
              <a:t>k</a:t>
            </a:r>
            <a:r>
              <a:rPr b="0" i="1" lang="it-IT" sz="2200" u="none" cap="none" strike="noStrike">
                <a:solidFill>
                  <a:srgbClr val="16A0DC"/>
                </a:solidFill>
                <a:latin typeface="Arial"/>
                <a:ea typeface="Arial"/>
                <a:cs typeface="Arial"/>
                <a:sym typeface="Arial"/>
              </a:rPr>
              <a:t>t.). </a:t>
            </a:r>
            <a:endParaRPr b="0" i="1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" name="Google Shape;103;g226669a4816_1_0"/>
          <p:cNvCxnSpPr/>
          <p:nvPr/>
        </p:nvCxnSpPr>
        <p:spPr>
          <a:xfrm>
            <a:off x="12609596" y="2794578"/>
            <a:ext cx="9874800" cy="0"/>
          </a:xfrm>
          <a:prstGeom prst="straightConnector1">
            <a:avLst/>
          </a:prstGeom>
          <a:noFill/>
          <a:ln cap="flat" cmpd="sng" w="25400">
            <a:solidFill>
              <a:srgbClr val="16A0DC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ersonalizza struttur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0x0101006AE2300F448C3A46B7A922B56C8D3615</vt:lpwstr>
  </property>
</Properties>
</file>